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32"/>
  </p:notesMasterIdLst>
  <p:sldIdLst>
    <p:sldId id="260" r:id="rId5"/>
    <p:sldId id="563" r:id="rId6"/>
    <p:sldId id="564" r:id="rId7"/>
    <p:sldId id="585" r:id="rId8"/>
    <p:sldId id="622" r:id="rId9"/>
    <p:sldId id="643" r:id="rId10"/>
    <p:sldId id="644" r:id="rId11"/>
    <p:sldId id="645" r:id="rId12"/>
    <p:sldId id="647" r:id="rId13"/>
    <p:sldId id="648" r:id="rId14"/>
    <p:sldId id="640" r:id="rId15"/>
    <p:sldId id="649" r:id="rId16"/>
    <p:sldId id="623" r:id="rId17"/>
    <p:sldId id="650" r:id="rId18"/>
    <p:sldId id="651" r:id="rId19"/>
    <p:sldId id="652" r:id="rId20"/>
    <p:sldId id="653" r:id="rId21"/>
    <p:sldId id="654" r:id="rId22"/>
    <p:sldId id="655" r:id="rId23"/>
    <p:sldId id="656" r:id="rId24"/>
    <p:sldId id="658" r:id="rId25"/>
    <p:sldId id="657" r:id="rId26"/>
    <p:sldId id="659" r:id="rId27"/>
    <p:sldId id="660" r:id="rId28"/>
    <p:sldId id="620" r:id="rId29"/>
    <p:sldId id="621" r:id="rId30"/>
    <p:sldId id="62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ontserrat" panose="020B0604020202020204" charset="0"/>
      <p:regular r:id="rId37"/>
      <p:bold r:id="rId38"/>
      <p:italic r:id="rId39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  <p:embeddedFont>
      <p:font typeface="Stag Book" panose="02000503060000020004" charset="0"/>
      <p:regular r:id="rId45"/>
      <p:italic r:id="rId46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B7DFFAD3-7D6E-48D4-9AB2-3DDB625B36D8}" v="2" dt="2021-05-31T22:26:43.093"/>
    <p1510:client id="{C2B50EEA-BAD8-44DE-A2B6-B919F7A948D0}" v="24" dt="2021-06-05T02:43:01.006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2" d="100"/>
          <a:sy n="72" d="100"/>
        </p:scale>
        <p:origin x="774" y="66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20/07/2021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aXhEyPjmn_U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-4CX7Nrv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hyperlink" Target="https://www.youtube.com/watch?v=4QM-2CYHdOY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OGC5dhILjpU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5491766" cy="2264641"/>
          </a:xfrm>
        </p:spPr>
        <p:txBody>
          <a:bodyPr/>
          <a:lstStyle/>
          <a:p>
            <a:r>
              <a:rPr lang="es-PE" dirty="0"/>
              <a:t>Medio Ambiente y Responsabilidad Social</a:t>
            </a:r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5798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2: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Grupos de Interés – Importancia de la RSE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Escuela de:  </a:t>
            </a:r>
            <a:r>
              <a:rPr lang="en-US" sz="1200" b="1">
                <a:solidFill>
                  <a:schemeClr val="bg1"/>
                </a:solidFill>
                <a:latin typeface="Stag Book"/>
                <a:cs typeface="Arial"/>
              </a:rPr>
              <a:t>Tecnologías</a:t>
            </a:r>
            <a:endParaRPr lang="en-US" sz="1200" dirty="0">
              <a:solidFill>
                <a:schemeClr val="bg1"/>
              </a:solidFill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933" y="901229"/>
            <a:ext cx="6355349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Ejemplos de </a:t>
            </a:r>
            <a:r>
              <a:rPr lang="es-ES" dirty="0" err="1"/>
              <a:t>Stakeholders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53968" y="1499384"/>
            <a:ext cx="11554255" cy="15934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PE" sz="1800" b="1" dirty="0"/>
              <a:t>Clientes</a:t>
            </a:r>
            <a:r>
              <a:rPr lang="es-PE" sz="1800" dirty="0"/>
              <a:t>. Son quienes dependen de los productos y servicios de la empresa.</a:t>
            </a:r>
          </a:p>
          <a:p>
            <a:pPr>
              <a:lnSpc>
                <a:spcPct val="150000"/>
              </a:lnSpc>
            </a:pPr>
            <a:r>
              <a:rPr lang="es-PE" sz="1800" b="1" dirty="0"/>
              <a:t>Otros tipos de </a:t>
            </a:r>
            <a:r>
              <a:rPr lang="es-PE" sz="1800" b="1" dirty="0" err="1"/>
              <a:t>stakeholders</a:t>
            </a:r>
            <a:r>
              <a:rPr lang="es-PE" sz="1800" b="1" dirty="0"/>
              <a:t>: </a:t>
            </a:r>
            <a:r>
              <a:rPr lang="es-PE" sz="1800" dirty="0"/>
              <a:t>medios de comunicación, comunidades científicas, universidades, fuerzas armadas, grupos religiosos, organizaciones dedicadas a la investigación y, por supuesto, la competencia.</a:t>
            </a:r>
          </a:p>
        </p:txBody>
      </p:sp>
      <p:pic>
        <p:nvPicPr>
          <p:cNvPr id="4098" name="Picture 2" descr="Cuáles son los diez errores que hacen perder clientes a su empresa? |  TENDENCIAS | GEST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0" y="3307977"/>
            <a:ext cx="3937395" cy="224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ú considera la reapertura gradual de sus iglesias en noviemb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075" y="3307977"/>
            <a:ext cx="3175802" cy="17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8 universidades han invertido menos del 10% de sus recursos y tres ni un  sol | ECONOMIA | GESTIÓ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81"/>
          <a:stretch/>
        </p:blipFill>
        <p:spPr bwMode="auto">
          <a:xfrm>
            <a:off x="6231095" y="5217458"/>
            <a:ext cx="3481056" cy="151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erzas Armadas de Perú manifestaron su apoyo a Martín Vizcarra -  Enterate24.c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369" y="3307976"/>
            <a:ext cx="2385913" cy="17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13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779" y="1263084"/>
            <a:ext cx="6726761" cy="588745"/>
          </a:xfrm>
        </p:spPr>
        <p:txBody>
          <a:bodyPr>
            <a:normAutofit/>
          </a:bodyPr>
          <a:lstStyle/>
          <a:p>
            <a:r>
              <a:rPr lang="es-PE" dirty="0"/>
              <a:t>¿Cuáles son los objetivos de la RSE?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sp>
        <p:nvSpPr>
          <p:cNvPr id="9" name="3 Rectángulo"/>
          <p:cNvSpPr/>
          <p:nvPr/>
        </p:nvSpPr>
        <p:spPr>
          <a:xfrm>
            <a:off x="2756646" y="2433918"/>
            <a:ext cx="5351930" cy="2776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Contribuir a la calidad de vida de la gente dentro de la organización.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Cuidar y preservar el medio ambiente.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Desempeñarse con un código de ética.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Vincularse con la comunidad.</a:t>
            </a:r>
          </a:p>
        </p:txBody>
      </p:sp>
      <p:sp>
        <p:nvSpPr>
          <p:cNvPr id="12" name="3 Rectángulo"/>
          <p:cNvSpPr/>
          <p:nvPr/>
        </p:nvSpPr>
        <p:spPr>
          <a:xfrm>
            <a:off x="453969" y="3838698"/>
            <a:ext cx="1861522" cy="45653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2" name="Abrir llave 1"/>
          <p:cNvSpPr/>
          <p:nvPr/>
        </p:nvSpPr>
        <p:spPr>
          <a:xfrm>
            <a:off x="2514600" y="2716306"/>
            <a:ext cx="242046" cy="2642346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Picture 8" descr="Resultado de imagen para objetivos de las 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53" y="866214"/>
            <a:ext cx="3321423" cy="237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REMO\Desktop\4051reportaje_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53" y="3448211"/>
            <a:ext cx="3146612" cy="212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05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625" y="1113810"/>
            <a:ext cx="8228433" cy="588745"/>
          </a:xfrm>
        </p:spPr>
        <p:txBody>
          <a:bodyPr>
            <a:normAutofit/>
          </a:bodyPr>
          <a:lstStyle/>
          <a:p>
            <a:r>
              <a:rPr lang="es-PE" dirty="0"/>
              <a:t>Daño de las Empresas al Medioambiente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grpSp>
        <p:nvGrpSpPr>
          <p:cNvPr id="7" name="Grupo 6"/>
          <p:cNvGrpSpPr/>
          <p:nvPr/>
        </p:nvGrpSpPr>
        <p:grpSpPr>
          <a:xfrm>
            <a:off x="646626" y="5670062"/>
            <a:ext cx="6714698" cy="438150"/>
            <a:chOff x="396553" y="5362354"/>
            <a:chExt cx="6714698" cy="438150"/>
          </a:xfrm>
        </p:grpSpPr>
        <p:sp>
          <p:nvSpPr>
            <p:cNvPr id="10" name="5 Rectángulo">
              <a:hlinkClick r:id="rId2"/>
            </p:cNvPr>
            <p:cNvSpPr/>
            <p:nvPr/>
          </p:nvSpPr>
          <p:spPr>
            <a:xfrm>
              <a:off x="977578" y="5383036"/>
              <a:ext cx="61336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600" b="1" dirty="0">
                  <a:latin typeface="Arial" panose="020B0604020202020204" pitchFamily="34" charset="0"/>
                  <a:cs typeface="Arial" panose="020B0604020202020204" pitchFamily="34" charset="0"/>
                  <a:hlinkClick r:id="rId2"/>
                </a:rPr>
                <a:t>https://www.youtube.com/watch?v=aXhEyPjmn_U</a:t>
              </a:r>
              <a:endParaRPr lang="es-P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553" y="5362354"/>
              <a:ext cx="1162050" cy="438150"/>
            </a:xfrm>
            <a:prstGeom prst="rect">
              <a:avLst/>
            </a:prstGeom>
          </p:spPr>
        </p:pic>
      </p:grpSp>
      <p:grpSp>
        <p:nvGrpSpPr>
          <p:cNvPr id="6" name="Grupo 5"/>
          <p:cNvGrpSpPr/>
          <p:nvPr/>
        </p:nvGrpSpPr>
        <p:grpSpPr>
          <a:xfrm>
            <a:off x="453969" y="1874599"/>
            <a:ext cx="5912071" cy="3716549"/>
            <a:chOff x="0" y="1628928"/>
            <a:chExt cx="5912071" cy="3716549"/>
          </a:xfrm>
        </p:grpSpPr>
        <p:grpSp>
          <p:nvGrpSpPr>
            <p:cNvPr id="19" name="Grupo 18"/>
            <p:cNvGrpSpPr/>
            <p:nvPr/>
          </p:nvGrpSpPr>
          <p:grpSpPr>
            <a:xfrm>
              <a:off x="0" y="1628928"/>
              <a:ext cx="5912071" cy="3716549"/>
              <a:chOff x="273923" y="2121136"/>
              <a:chExt cx="5528795" cy="3216954"/>
            </a:xfrm>
          </p:grpSpPr>
          <p:pic>
            <p:nvPicPr>
              <p:cNvPr id="21" name="Google Shape;120;p2" descr="Ecran de pared de 150 pulgadas eléctrico - LOCH &gt; Intecsa S.R.L.">
                <a:extLst>
                  <a:ext uri="{FF2B5EF4-FFF2-40B4-BE49-F238E27FC236}">
                    <a16:creationId xmlns:a16="http://schemas.microsoft.com/office/drawing/2014/main" id="{92F735CB-AC25-4513-A2AB-6B697B70475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86452" y="2121136"/>
                <a:ext cx="4816266" cy="32169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21;p2" descr="Símbolo dibujado mano de vídeo | Icono Gratis">
                <a:extLst>
                  <a:ext uri="{FF2B5EF4-FFF2-40B4-BE49-F238E27FC236}">
                    <a16:creationId xmlns:a16="http://schemas.microsoft.com/office/drawing/2014/main" id="{12FA2E97-7F6F-4736-A074-10D73FDC7302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73923" y="2298100"/>
                <a:ext cx="678294" cy="5525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" name="Picture 2" descr="Contaminación minera en Perú: informe médico reveló presencia de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55" y="2144738"/>
              <a:ext cx="4654887" cy="294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ángulo 7"/>
          <p:cNvSpPr/>
          <p:nvPr/>
        </p:nvSpPr>
        <p:spPr>
          <a:xfrm>
            <a:off x="6613671" y="2398233"/>
            <a:ext cx="52600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P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industrias han contribuido a la contaminación y destrucción del ambiente, por eso se hace imprescindible y necesario que cada empresa tenga una visión clara de sus actividades y ponga en práctica algunas medidas para ayudar a restaurar la salud del ambiente.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17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08213"/>
            <a:ext cx="6941913" cy="477331"/>
          </a:xfrm>
        </p:spPr>
        <p:txBody>
          <a:bodyPr>
            <a:normAutofit/>
          </a:bodyPr>
          <a:lstStyle/>
          <a:p>
            <a:r>
              <a:rPr lang="es-ES" dirty="0"/>
              <a:t>Protección Ambiental Empresarial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6" name="Rectángulo 5"/>
          <p:cNvSpPr/>
          <p:nvPr/>
        </p:nvSpPr>
        <p:spPr>
          <a:xfrm>
            <a:off x="453969" y="1504986"/>
            <a:ext cx="1100292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P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manera efectiva de poner en práctica esta responsabilidad es ejecutando una </a:t>
            </a:r>
            <a:r>
              <a:rPr lang="es-PE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estrategia corporativa</a:t>
            </a:r>
            <a:r>
              <a:rPr lang="es-P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que permita la conservación, preservación y cuidado del ambiente. Para ello se debe analizar las condiciones del entorno en donde se ubica la empresa, luego se evalúa las fortalezas  y debilidades de los actores que intervienen en dicha contaminación, para así tener todos los aspectos necesarios para diseñar un plan para ayudar a </a:t>
            </a:r>
            <a:r>
              <a:rPr lang="es-PE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minimizar el impacto ambiental</a:t>
            </a:r>
            <a:r>
              <a:rPr lang="es-P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1" name="Picture 3" descr="La Responsabilidad Social Empresarial Ambiental | Gerencia Emprended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00" y="3872435"/>
            <a:ext cx="4286810" cy="267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Opinión] La Ecoética en el Perú - Instituto Peruano de Protección Ambient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86" y="3872435"/>
            <a:ext cx="3904218" cy="267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03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993" y="1118438"/>
            <a:ext cx="6901572" cy="477331"/>
          </a:xfrm>
        </p:spPr>
        <p:txBody>
          <a:bodyPr>
            <a:normAutofit/>
          </a:bodyPr>
          <a:lstStyle/>
          <a:p>
            <a:r>
              <a:rPr lang="es-ES" dirty="0"/>
              <a:t>Protección Ambiental Empresarial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3969" y="1739163"/>
            <a:ext cx="8071468" cy="8720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Dentro de las acciones que pueden poner en práctica una empresa para ayudar a reducir la contaminación ambiental se encuentran: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53969" y="3154286"/>
            <a:ext cx="6244991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1.-  Incluir el ambiente y su conservación en las distintas estrategias diseñadas para poner en macha.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2.- Crear una conciencia ecológica en sus empleados, directivos, clientes y público general.</a:t>
            </a:r>
          </a:p>
        </p:txBody>
      </p:sp>
      <p:pic>
        <p:nvPicPr>
          <p:cNvPr id="9218" name="Picture 2" descr="La carrera por ser la empresa más ecológ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75" y="2754591"/>
            <a:ext cx="4787154" cy="269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73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9668" y="1288497"/>
            <a:ext cx="6296114" cy="477331"/>
          </a:xfrm>
        </p:spPr>
        <p:txBody>
          <a:bodyPr>
            <a:normAutofit/>
          </a:bodyPr>
          <a:lstStyle/>
          <a:p>
            <a:r>
              <a:rPr lang="es-ES" dirty="0"/>
              <a:t>Protección Ambiental Empresarial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9668" y="2052298"/>
            <a:ext cx="7170173" cy="33650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3.- Implementar un </a:t>
            </a:r>
            <a:r>
              <a:rPr kumimoji="0" lang="es-P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ahorro de energía</a:t>
            </a:r>
            <a:r>
              <a:rPr kumimoji="0" lang="es-P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que sirva como modelo para otras compañías.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4.-  Establecer un departamento especializado en el </a:t>
            </a:r>
            <a:r>
              <a:rPr kumimoji="0" lang="es-P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cuidado ambiental</a:t>
            </a:r>
            <a:r>
              <a:rPr kumimoji="0" lang="es-P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y seleccionar el personal adecuado para tal fin.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5.-  Realizar estudios que señalen el impacto que produce las actividades que realiza la empresa sobre el </a:t>
            </a:r>
            <a:r>
              <a:rPr kumimoji="0" lang="es-P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medio ambiente</a:t>
            </a:r>
            <a:r>
              <a:rPr kumimoji="0" lang="es-P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.</a:t>
            </a:r>
            <a:endParaRPr kumimoji="0" 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8194" name="Picture 2" descr="3 Formas de ahorrar energía en empresas | Aura Energ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41" y="2295975"/>
            <a:ext cx="4310033" cy="287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894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122" y="1550250"/>
            <a:ext cx="7089831" cy="477331"/>
          </a:xfrm>
        </p:spPr>
        <p:txBody>
          <a:bodyPr>
            <a:normAutofit/>
          </a:bodyPr>
          <a:lstStyle/>
          <a:p>
            <a:r>
              <a:rPr lang="es-ES" dirty="0"/>
              <a:t>Protección Ambiental Empresarial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69122" y="2611950"/>
            <a:ext cx="6022181" cy="25340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6.- Desarrollar e implementar programas que inviten a todo el personal a cuidar el ambiente y las consecuencias de no hacerlo.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7.- Dar a conocer estos programas para que todos ayudemos a reducir el impacto ambiental.</a:t>
            </a:r>
            <a:endParaRPr kumimoji="0" lang="es-PE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242" name="Picture 2" descr="Gestión medioambiental en el ámbito de empresa – Grupo IO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4" y="2722736"/>
            <a:ext cx="4666227" cy="231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7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122" y="1308203"/>
            <a:ext cx="7089831" cy="477331"/>
          </a:xfrm>
        </p:spPr>
        <p:txBody>
          <a:bodyPr>
            <a:normAutofit/>
          </a:bodyPr>
          <a:lstStyle/>
          <a:p>
            <a:r>
              <a:rPr lang="es-ES" dirty="0"/>
              <a:t>Importancia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69122" y="2348522"/>
            <a:ext cx="6336796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s-PE" b="1" dirty="0">
                <a:cs typeface="Arial" panose="020B0604020202020204" pitchFamily="34" charset="0"/>
              </a:rPr>
              <a:t>Mejora la imagen corporativa.</a:t>
            </a:r>
          </a:p>
          <a:p>
            <a:pPr algn="just">
              <a:lnSpc>
                <a:spcPct val="150000"/>
              </a:lnSpc>
            </a:pPr>
            <a:r>
              <a:rPr lang="es-MX" dirty="0">
                <a:cs typeface="Arial" panose="020B0604020202020204" pitchFamily="34" charset="0"/>
              </a:rPr>
              <a:t>Permite un mayor compromiso de parte de accionistas y empleados, opciones de publicidad gratuita y amplio conocimiento de los servicios prestados a partir de esta, favorabilidad en la marketing de persona a persona dentro y fuera de la organización.</a:t>
            </a:r>
            <a:endParaRPr lang="es-PE" dirty="0">
              <a:cs typeface="Arial" panose="020B0604020202020204" pitchFamily="34" charset="0"/>
            </a:endParaRPr>
          </a:p>
        </p:txBody>
      </p:sp>
      <p:pic>
        <p:nvPicPr>
          <p:cNvPr id="6" name="Marcador de contenido 12">
            <a:extLst>
              <a:ext uri="{FF2B5EF4-FFF2-40B4-BE49-F238E27FC236}">
                <a16:creationId xmlns:a16="http://schemas.microsoft.com/office/drawing/2014/main" id="{61AF69C7-9FBD-4275-A74D-8C7CD15F8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" t="2574"/>
          <a:stretch/>
        </p:blipFill>
        <p:spPr>
          <a:xfrm>
            <a:off x="7355542" y="2227498"/>
            <a:ext cx="4464897" cy="31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65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122" y="1308203"/>
            <a:ext cx="7089831" cy="477331"/>
          </a:xfrm>
        </p:spPr>
        <p:txBody>
          <a:bodyPr>
            <a:normAutofit/>
          </a:bodyPr>
          <a:lstStyle/>
          <a:p>
            <a:r>
              <a:rPr lang="es-ES" dirty="0"/>
              <a:t>Importancia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3969" y="2300116"/>
            <a:ext cx="6202325" cy="30008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s-MX" b="1" dirty="0">
                <a:cs typeface="Arial" panose="020B0604020202020204" pitchFamily="34" charset="0"/>
              </a:rPr>
              <a:t>Reducción de problemas sociales graves.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dirty="0">
                <a:cs typeface="Arial" panose="020B0604020202020204" pitchFamily="34" charset="0"/>
              </a:rPr>
              <a:t>El respeto al ambiente y a la sociedad rinde beneficios económicos. El evitar la contaminación, mejorar el entorno laboral, velar por la salud de los empleados, etc. genera beneficios ya que refleja buenas prácticas y procedimientos eficientes que repercuten en mayores ganancias.</a:t>
            </a:r>
            <a:endParaRPr lang="es-PE" dirty="0">
              <a:cs typeface="Arial" panose="020B0604020202020204" pitchFamily="34" charset="0"/>
            </a:endParaRPr>
          </a:p>
        </p:txBody>
      </p:sp>
      <p:pic>
        <p:nvPicPr>
          <p:cNvPr id="7" name="Marcador de contenido 7">
            <a:extLst>
              <a:ext uri="{FF2B5EF4-FFF2-40B4-BE49-F238E27FC236}">
                <a16:creationId xmlns:a16="http://schemas.microsoft.com/office/drawing/2014/main" id="{F796C03A-6634-4166-83FE-D5C347EC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10" y="1905425"/>
            <a:ext cx="4862743" cy="33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3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122" y="1308203"/>
            <a:ext cx="7089831" cy="477331"/>
          </a:xfrm>
        </p:spPr>
        <p:txBody>
          <a:bodyPr>
            <a:normAutofit/>
          </a:bodyPr>
          <a:lstStyle/>
          <a:p>
            <a:r>
              <a:rPr lang="es-ES" dirty="0"/>
              <a:t>Importancia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3970" y="2124265"/>
            <a:ext cx="6215772" cy="30008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s-MX" b="1" dirty="0">
                <a:cs typeface="Arial" panose="020B0604020202020204" pitchFamily="34" charset="0"/>
              </a:rPr>
              <a:t>Mejora el reclutamiento de personal y retención de talentos.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dirty="0">
                <a:cs typeface="Arial" panose="020B0604020202020204" pitchFamily="34" charset="0"/>
              </a:rPr>
              <a:t>Una empresa RSE tiene mayores posibilidades de reclutar gente talentosa pues éstos quieren formar parte de una organización con buena reputación. Es menos probable que hayan rotaciones masivas o frecuentes de personal por el nivel de compromiso alcanzado en la empresa.</a:t>
            </a:r>
            <a:endParaRPr lang="es-PE" dirty="0">
              <a:cs typeface="Arial" panose="020B0604020202020204" pitchFamily="34" charset="0"/>
            </a:endParaRPr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BED2F0C8-14AB-453A-9143-F7A45DCCB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757" y="2183056"/>
            <a:ext cx="5018087" cy="27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6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01136" y="1801955"/>
            <a:ext cx="7933027" cy="696546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°2</a:t>
            </a:r>
            <a:r>
              <a:rPr lang="es-PE" dirty="0">
                <a:latin typeface="Stag Book"/>
                <a:cs typeface="Arial"/>
              </a:rPr>
              <a:t>: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001135" y="2671121"/>
            <a:ext cx="69799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s-PE" sz="3200" dirty="0">
                <a:latin typeface="Stag Book"/>
                <a:cs typeface="Arial"/>
              </a:rPr>
              <a:t>Describe los principales grupos de interés, las acciones para la protección medioambiental empresarial y la importancia de la RSE usando como referencia los casos analizados.</a:t>
            </a: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122" y="1308203"/>
            <a:ext cx="7089831" cy="477331"/>
          </a:xfrm>
        </p:spPr>
        <p:txBody>
          <a:bodyPr>
            <a:normAutofit/>
          </a:bodyPr>
          <a:lstStyle/>
          <a:p>
            <a:r>
              <a:rPr lang="es-ES" dirty="0"/>
              <a:t>Importancia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69122" y="2747892"/>
            <a:ext cx="5610654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s-MX" b="1" dirty="0">
                <a:cs typeface="Arial" panose="020B0604020202020204" pitchFamily="34" charset="0"/>
              </a:rPr>
              <a:t>Puede incidir en la mejora del clima laboral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dirty="0">
                <a:cs typeface="Arial" panose="020B0604020202020204" pitchFamily="34" charset="0"/>
              </a:rPr>
              <a:t>Esto se traduce en un mayor rendimiento y compromiso por parte de los empleados en las tareas que se emprendan.</a:t>
            </a:r>
            <a:endParaRPr lang="es-PE" dirty="0">
              <a:cs typeface="Arial" panose="020B0604020202020204" pitchFamily="34" charset="0"/>
            </a:endParaRPr>
          </a:p>
        </p:txBody>
      </p:sp>
      <p:pic>
        <p:nvPicPr>
          <p:cNvPr id="7" name="Marcador de contenido 9">
            <a:extLst>
              <a:ext uri="{FF2B5EF4-FFF2-40B4-BE49-F238E27FC236}">
                <a16:creationId xmlns:a16="http://schemas.microsoft.com/office/drawing/2014/main" id="{A4AE23C8-BC39-4512-B665-9F0E916F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60" y="1952360"/>
            <a:ext cx="5018087" cy="33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2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122" y="1308203"/>
            <a:ext cx="7089831" cy="477331"/>
          </a:xfrm>
        </p:spPr>
        <p:txBody>
          <a:bodyPr>
            <a:normAutofit/>
          </a:bodyPr>
          <a:lstStyle/>
          <a:p>
            <a:r>
              <a:rPr lang="es-ES" dirty="0"/>
              <a:t>Importancia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3969" y="2447803"/>
            <a:ext cx="5987172" cy="30008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s-MX" b="1" dirty="0">
                <a:cs typeface="Arial" panose="020B0604020202020204" pitchFamily="34" charset="0"/>
              </a:rPr>
              <a:t>Empleados comprometidos aumentan la productividad.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dirty="0">
                <a:cs typeface="Arial" panose="020B0604020202020204" pitchFamily="34" charset="0"/>
              </a:rPr>
              <a:t>Con empleados comprometidos con los valores de una empresa, se puede percibir un aumento en la productividad de las empresas, así como también una mayor competitividad y la posibilidad de ingresar a nuevos mercados.</a:t>
            </a:r>
            <a:endParaRPr lang="es-PE" dirty="0">
              <a:cs typeface="Arial" panose="020B0604020202020204" pitchFamily="34" charset="0"/>
            </a:endParaRPr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972B6B0E-F5C0-4D0F-BAD8-A6B42BD04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30" y="2106286"/>
            <a:ext cx="5018087" cy="33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16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122" y="1308203"/>
            <a:ext cx="7089831" cy="477331"/>
          </a:xfrm>
        </p:spPr>
        <p:txBody>
          <a:bodyPr>
            <a:normAutofit/>
          </a:bodyPr>
          <a:lstStyle/>
          <a:p>
            <a:r>
              <a:rPr lang="es-ES" dirty="0"/>
              <a:t>Importancia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63252" y="2426677"/>
            <a:ext cx="5328266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s-MX" b="1" dirty="0">
                <a:cs typeface="Arial" panose="020B0604020202020204" pitchFamily="34" charset="0"/>
              </a:rPr>
              <a:t>Mejora la relación de la empresa con el entorno.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dirty="0">
                <a:cs typeface="Arial" panose="020B0604020202020204" pitchFamily="34" charset="0"/>
              </a:rPr>
              <a:t>Las empresas responsables con su entorno logran hacer que la sociedad este más predispuesta a la recepción de las estrategias de comunicación y al dialogo. </a:t>
            </a:r>
            <a:endParaRPr lang="es-PE" dirty="0">
              <a:cs typeface="Arial" panose="020B0604020202020204" pitchFamily="34" charset="0"/>
            </a:endParaRPr>
          </a:p>
        </p:txBody>
      </p:sp>
      <p:pic>
        <p:nvPicPr>
          <p:cNvPr id="6" name="Marcador de contenido 9">
            <a:extLst>
              <a:ext uri="{FF2B5EF4-FFF2-40B4-BE49-F238E27FC236}">
                <a16:creationId xmlns:a16="http://schemas.microsoft.com/office/drawing/2014/main" id="{9C747DCD-B727-48EE-9E4B-865E68D9B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321" y="1785534"/>
            <a:ext cx="5411439" cy="333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59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122" y="1308203"/>
            <a:ext cx="7089831" cy="477331"/>
          </a:xfrm>
        </p:spPr>
        <p:txBody>
          <a:bodyPr>
            <a:normAutofit/>
          </a:bodyPr>
          <a:lstStyle/>
          <a:p>
            <a:r>
              <a:rPr lang="es-ES" dirty="0"/>
              <a:t>Importancia de la RSE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71048" y="2447803"/>
            <a:ext cx="6215773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s-MX" b="1" dirty="0">
                <a:cs typeface="Arial" panose="020B0604020202020204" pitchFamily="34" charset="0"/>
              </a:rPr>
              <a:t>Confianza de los accionistas y acreedores.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dirty="0">
                <a:cs typeface="Arial" panose="020B0604020202020204" pitchFamily="34" charset="0"/>
              </a:rPr>
              <a:t>Acciones de RSE también llevan al incremento de la confianza de los accionistas y de terceros, facilitando así el acceso a las fuentes de financiación y ayudando a la obtención de socios estratégicos por el “buen gobierno de la empresa”.</a:t>
            </a:r>
            <a:endParaRPr lang="es-PE" dirty="0">
              <a:cs typeface="Arial" panose="020B0604020202020204" pitchFamily="34" charset="0"/>
            </a:endParaRPr>
          </a:p>
        </p:txBody>
      </p:sp>
      <p:pic>
        <p:nvPicPr>
          <p:cNvPr id="7" name="Marcador de contenido 9">
            <a:extLst>
              <a:ext uri="{FF2B5EF4-FFF2-40B4-BE49-F238E27FC236}">
                <a16:creationId xmlns:a16="http://schemas.microsoft.com/office/drawing/2014/main" id="{574919CB-0FCE-4FC6-9DF8-D08215CC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821" y="1785534"/>
            <a:ext cx="4725568" cy="35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38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201" y="909024"/>
            <a:ext cx="10070681" cy="588745"/>
          </a:xfrm>
        </p:spPr>
        <p:txBody>
          <a:bodyPr>
            <a:normAutofit/>
          </a:bodyPr>
          <a:lstStyle/>
          <a:p>
            <a:r>
              <a:rPr lang="es-PE" sz="3200" dirty="0"/>
              <a:t>Ejemplo de Práctica Empresarial Responsable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Medio Ambiente y Responsabilidad Social</a:t>
            </a:r>
            <a:endParaRPr lang="es-PE" dirty="0"/>
          </a:p>
        </p:txBody>
      </p:sp>
      <p:grpSp>
        <p:nvGrpSpPr>
          <p:cNvPr id="5" name="Grupo 4"/>
          <p:cNvGrpSpPr/>
          <p:nvPr/>
        </p:nvGrpSpPr>
        <p:grpSpPr>
          <a:xfrm>
            <a:off x="2667736" y="5988683"/>
            <a:ext cx="6153534" cy="463628"/>
            <a:chOff x="1791341" y="5860735"/>
            <a:chExt cx="6153534" cy="463628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1341" y="5860735"/>
              <a:ext cx="1229622" cy="463628"/>
            </a:xfrm>
            <a:prstGeom prst="rect">
              <a:avLst/>
            </a:prstGeom>
          </p:spPr>
        </p:pic>
        <p:sp>
          <p:nvSpPr>
            <p:cNvPr id="2" name="Rectángulo 1">
              <a:hlinkClick r:id="rId3"/>
            </p:cNvPr>
            <p:cNvSpPr/>
            <p:nvPr/>
          </p:nvSpPr>
          <p:spPr>
            <a:xfrm>
              <a:off x="3020963" y="5955031"/>
              <a:ext cx="49239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>
                  <a:hlinkClick r:id="rId3"/>
                </a:rPr>
                <a:t>https://www.youtube.com/watch?v=ki-4CX7Nrvs</a:t>
              </a:r>
              <a:endParaRPr lang="es-PE" b="1" dirty="0"/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906253" y="1631977"/>
            <a:ext cx="7009148" cy="4279969"/>
            <a:chOff x="1502841" y="1569502"/>
            <a:chExt cx="7009148" cy="4279969"/>
          </a:xfrm>
        </p:grpSpPr>
        <p:grpSp>
          <p:nvGrpSpPr>
            <p:cNvPr id="19" name="Grupo 18"/>
            <p:cNvGrpSpPr/>
            <p:nvPr/>
          </p:nvGrpSpPr>
          <p:grpSpPr>
            <a:xfrm>
              <a:off x="1502841" y="1569502"/>
              <a:ext cx="7009148" cy="4279969"/>
              <a:chOff x="273923" y="2121136"/>
              <a:chExt cx="5528795" cy="3216954"/>
            </a:xfrm>
          </p:grpSpPr>
          <p:pic>
            <p:nvPicPr>
              <p:cNvPr id="21" name="Google Shape;120;p2" descr="Ecran de pared de 150 pulgadas eléctrico - LOCH &gt; Intecsa S.R.L.">
                <a:extLst>
                  <a:ext uri="{FF2B5EF4-FFF2-40B4-BE49-F238E27FC236}">
                    <a16:creationId xmlns:a16="http://schemas.microsoft.com/office/drawing/2014/main" id="{92F735CB-AC25-4513-A2AB-6B697B70475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86452" y="2121136"/>
                <a:ext cx="4816266" cy="32169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21;p2" descr="Símbolo dibujado mano de vídeo | Icono Gratis">
                <a:extLst>
                  <a:ext uri="{FF2B5EF4-FFF2-40B4-BE49-F238E27FC236}">
                    <a16:creationId xmlns:a16="http://schemas.microsoft.com/office/drawing/2014/main" id="{12FA2E97-7F6F-4736-A074-10D73FDC7302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73923" y="2298100"/>
                <a:ext cx="678294" cy="5525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" name="Picture 5" descr="C:\Users\usuario\Pictures\MINERA RS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658" y="2158247"/>
              <a:ext cx="5423154" cy="341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6430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43C3BF-6F49-134E-B600-33E113156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11247574" cy="1089683"/>
          </a:xfrm>
        </p:spPr>
        <p:txBody>
          <a:bodyPr>
            <a:normAutofit/>
          </a:bodyPr>
          <a:lstStyle/>
          <a:p>
            <a:pPr lvl="0" algn="just">
              <a:lnSpc>
                <a:spcPct val="160000"/>
              </a:lnSpc>
              <a:defRPr/>
            </a:pPr>
            <a:r>
              <a:rPr lang="es-ES" dirty="0"/>
              <a:t>Elabora un Organizador Visual indicando las ideas más importantes de los Grupos de Interés y la Importancia de la RSE.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05108-6537-D24C-A3B6-E057CF557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latin typeface="Stag Book"/>
                <a:cs typeface="Arial"/>
              </a:rPr>
              <a:t>Actividad Virtual</a:t>
            </a:r>
            <a:endParaRPr lang="es-PE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2D05771-930D-E741-8F52-E6D3475445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pic>
        <p:nvPicPr>
          <p:cNvPr id="1026" name="Picture 2" descr="Crea tu propio Mapa Conceptual con Lucidspa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59" y="2462895"/>
            <a:ext cx="6226551" cy="415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236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3" y="1538759"/>
            <a:ext cx="6564647" cy="18902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PE" spc="0" dirty="0"/>
              <a:t>TEMA 2:</a:t>
            </a:r>
            <a:r>
              <a:rPr lang="en-US" spc="0" dirty="0"/>
              <a:t> </a:t>
            </a:r>
          </a:p>
          <a:p>
            <a:pPr hangingPunct="0"/>
            <a:r>
              <a:rPr lang="es-PE" dirty="0"/>
              <a:t>Grupos de Interés - </a:t>
            </a:r>
          </a:p>
          <a:p>
            <a:pPr hangingPunct="0"/>
            <a:r>
              <a:rPr lang="es-PE" dirty="0"/>
              <a:t>Importancia de la RSE.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1330101" y="4250517"/>
            <a:ext cx="85618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Identificación de los Grupos de Interés o </a:t>
            </a:r>
            <a:r>
              <a:rPr lang="es-PE" kern="1600" dirty="0" err="1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Stakeholders</a:t>
            </a: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. </a:t>
            </a:r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Protección Ambiental Empresarial.</a:t>
            </a:r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Objetivos e importancia de la Responsabilidad Social Empresarial.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DAE26F3-17B7-3A45-84B2-3574E3E556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9815" y="2596635"/>
            <a:ext cx="4318589" cy="2436522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¿Observas alguna similitud con nuestra sociedad?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¿Cuáles son esas similitudes?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¿Cuál es el mensaje que transite el video?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6603654" cy="477331"/>
          </a:xfrm>
        </p:spPr>
        <p:txBody>
          <a:bodyPr>
            <a:normAutofit/>
          </a:bodyPr>
          <a:lstStyle/>
          <a:p>
            <a:pPr hangingPunct="0"/>
            <a:r>
              <a:rPr lang="es-PE" dirty="0"/>
              <a:t>Observa y responde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grpSp>
        <p:nvGrpSpPr>
          <p:cNvPr id="16" name="Grupo 15"/>
          <p:cNvGrpSpPr/>
          <p:nvPr/>
        </p:nvGrpSpPr>
        <p:grpSpPr>
          <a:xfrm>
            <a:off x="874462" y="5682058"/>
            <a:ext cx="6445902" cy="485766"/>
            <a:chOff x="849101" y="6015079"/>
            <a:chExt cx="6445902" cy="485766"/>
          </a:xfrm>
        </p:grpSpPr>
        <p:sp>
          <p:nvSpPr>
            <p:cNvPr id="5" name="1 Rectángulo">
              <a:hlinkClick r:id="rId2"/>
            </p:cNvPr>
            <p:cNvSpPr/>
            <p:nvPr/>
          </p:nvSpPr>
          <p:spPr>
            <a:xfrm>
              <a:off x="2137437" y="6064877"/>
              <a:ext cx="51575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600" b="1" dirty="0">
                  <a:latin typeface="Arial" panose="020B0604020202020204" pitchFamily="34" charset="0"/>
                  <a:cs typeface="Arial" panose="020B0604020202020204" pitchFamily="34" charset="0"/>
                  <a:hlinkClick r:id="rId2"/>
                </a:rPr>
                <a:t>https://www.youtube.com/watch?v=4QM-2CYHdOY</a:t>
              </a:r>
              <a:endParaRPr lang="es-P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101" y="6015079"/>
              <a:ext cx="1288335" cy="485766"/>
            </a:xfrm>
            <a:prstGeom prst="rect">
              <a:avLst/>
            </a:prstGeom>
          </p:spPr>
        </p:pic>
      </p:grpSp>
      <p:grpSp>
        <p:nvGrpSpPr>
          <p:cNvPr id="15" name="Grupo 14"/>
          <p:cNvGrpSpPr/>
          <p:nvPr/>
        </p:nvGrpSpPr>
        <p:grpSpPr>
          <a:xfrm>
            <a:off x="365521" y="1896035"/>
            <a:ext cx="6914501" cy="3619239"/>
            <a:chOff x="453968" y="1924280"/>
            <a:chExt cx="6484713" cy="3400756"/>
          </a:xfrm>
        </p:grpSpPr>
        <p:grpSp>
          <p:nvGrpSpPr>
            <p:cNvPr id="6" name="Grupo 5"/>
            <p:cNvGrpSpPr/>
            <p:nvPr/>
          </p:nvGrpSpPr>
          <p:grpSpPr>
            <a:xfrm>
              <a:off x="453968" y="1924280"/>
              <a:ext cx="6484713" cy="3400756"/>
              <a:chOff x="273923" y="2121136"/>
              <a:chExt cx="6375674" cy="3781232"/>
            </a:xfrm>
          </p:grpSpPr>
          <p:pic>
            <p:nvPicPr>
              <p:cNvPr id="9" name="Google Shape;120;p2" descr="Ecran de pared de 150 pulgadas eléctrico - LOCH &gt; Intecsa S.R.L.">
                <a:extLst>
                  <a:ext uri="{FF2B5EF4-FFF2-40B4-BE49-F238E27FC236}">
                    <a16:creationId xmlns:a16="http://schemas.microsoft.com/office/drawing/2014/main" id="{92F735CB-AC25-4513-A2AB-6B697B70475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81233" y="2121136"/>
                <a:ext cx="5668364" cy="37812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121;p2" descr="Símbolo dibujado mano de vídeo | Icono Gratis">
                <a:extLst>
                  <a:ext uri="{FF2B5EF4-FFF2-40B4-BE49-F238E27FC236}">
                    <a16:creationId xmlns:a16="http://schemas.microsoft.com/office/drawing/2014/main" id="{12FA2E97-7F6F-4736-A074-10D73FDC7302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73923" y="2298100"/>
                <a:ext cx="678294" cy="5525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" name="Marcador de contenido 7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/>
            <a:srcRect l="1919" t="5712" r="2580" b="9533"/>
            <a:stretch/>
          </p:blipFill>
          <p:spPr>
            <a:xfrm>
              <a:off x="1483915" y="2377746"/>
              <a:ext cx="5139837" cy="2708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DAE26F3-17B7-3A45-84B2-3574E3E556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968" y="1388480"/>
            <a:ext cx="11312207" cy="2809998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Un </a:t>
            </a:r>
            <a:r>
              <a:rPr lang="es-PE" i="1" dirty="0" err="1"/>
              <a:t>stakeholder</a:t>
            </a:r>
            <a:r>
              <a:rPr lang="es-PE" dirty="0"/>
              <a:t> (del inglés </a:t>
            </a:r>
            <a:r>
              <a:rPr lang="es-PE" dirty="0" err="1"/>
              <a:t>stake</a:t>
            </a:r>
            <a:r>
              <a:rPr lang="es-PE" dirty="0"/>
              <a:t>, apuesta, y </a:t>
            </a:r>
            <a:r>
              <a:rPr lang="es-PE" dirty="0" err="1"/>
              <a:t>holder</a:t>
            </a:r>
            <a:r>
              <a:rPr lang="es-PE" dirty="0"/>
              <a:t>, poseedor) es cualquier persona que puede ser afectada por las acciones de una organización.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Creador del término Robert Edward </a:t>
            </a:r>
            <a:r>
              <a:rPr lang="es-PE" dirty="0" err="1"/>
              <a:t>Freeman</a:t>
            </a:r>
            <a:r>
              <a:rPr lang="es-PE" dirty="0"/>
              <a:t>: </a:t>
            </a:r>
            <a:r>
              <a:rPr lang="es-PE" i="1" dirty="0"/>
              <a:t>“el triunfo o fracaso de cualquier organización afectará no solo a sus dueños, sino también a todos los que la rodean”</a:t>
            </a:r>
            <a:r>
              <a:rPr lang="es-PE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Se deben identificar requerimientos, necesidades y expectativas de los </a:t>
            </a:r>
            <a:r>
              <a:rPr lang="es-PE" i="1" dirty="0" err="1"/>
              <a:t>stakeholders</a:t>
            </a:r>
            <a:r>
              <a:rPr lang="es-PE" dirty="0"/>
              <a:t> que confluyan con los objetivos de la empresa.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8099" y="853797"/>
            <a:ext cx="6471266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Grupos de Interés o </a:t>
            </a:r>
            <a:r>
              <a:rPr lang="es-ES" dirty="0" err="1"/>
              <a:t>Stakeholders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pic>
        <p:nvPicPr>
          <p:cNvPr id="1026" name="Picture 2" descr="Relación exitosa con los stakeholders - GERE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r="8151"/>
          <a:stretch/>
        </p:blipFill>
        <p:spPr bwMode="auto">
          <a:xfrm>
            <a:off x="5257800" y="4181467"/>
            <a:ext cx="4585447" cy="251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. Edward Freeman | INTHEBL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6" t="6688" b="14716"/>
          <a:stretch/>
        </p:blipFill>
        <p:spPr bwMode="auto">
          <a:xfrm>
            <a:off x="1623863" y="4336513"/>
            <a:ext cx="3351548" cy="23590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42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DAE26F3-17B7-3A45-84B2-3574E3E556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969" y="2376208"/>
            <a:ext cx="6444372" cy="322685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PE" b="1" dirty="0"/>
              <a:t>Primarios</a:t>
            </a:r>
            <a:r>
              <a:rPr lang="es-PE" dirty="0"/>
              <a:t>. Son indispensables para el correcto funcionamiento de la organización. Tienen una relación económica directa con la empresa. Pueden ser socios, clientes y accionistas. </a:t>
            </a:r>
          </a:p>
          <a:p>
            <a:pPr>
              <a:lnSpc>
                <a:spcPct val="150000"/>
              </a:lnSpc>
            </a:pPr>
            <a:endParaRPr lang="es-PE" dirty="0"/>
          </a:p>
          <a:p>
            <a:pPr>
              <a:lnSpc>
                <a:spcPct val="150000"/>
              </a:lnSpc>
            </a:pPr>
            <a:r>
              <a:rPr lang="es-PE" b="1" dirty="0"/>
              <a:t>Secundarios</a:t>
            </a:r>
            <a:r>
              <a:rPr lang="es-PE" dirty="0"/>
              <a:t>. Entes que no participan directamente de la compañía, pero son afectados por sus resultados. Pueden ser: los competidores, el mercado y las personas en general.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357" y="1489737"/>
            <a:ext cx="4418973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Tipos de </a:t>
            </a:r>
            <a:r>
              <a:rPr lang="es-ES" dirty="0" err="1"/>
              <a:t>Stakeholders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pic>
        <p:nvPicPr>
          <p:cNvPr id="2052" name="Picture 4" descr="Que son los stakeholders? | Todo Marke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74" y="2748079"/>
            <a:ext cx="4727731" cy="24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0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DAE26F3-17B7-3A45-84B2-3574E3E556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2910" y="2376208"/>
            <a:ext cx="5610655" cy="322685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PE" b="1" i="1" dirty="0" err="1"/>
              <a:t>Stakeholders</a:t>
            </a:r>
            <a:r>
              <a:rPr lang="es-PE" b="1" dirty="0"/>
              <a:t> internos: </a:t>
            </a:r>
            <a:r>
              <a:rPr lang="es-PE" dirty="0"/>
              <a:t>propietarios, directivos, empleados, proveedores y clientes. </a:t>
            </a:r>
          </a:p>
          <a:p>
            <a:pPr>
              <a:lnSpc>
                <a:spcPct val="150000"/>
              </a:lnSpc>
            </a:pPr>
            <a:endParaRPr lang="es-PE" dirty="0"/>
          </a:p>
          <a:p>
            <a:pPr>
              <a:lnSpc>
                <a:spcPct val="150000"/>
              </a:lnSpc>
            </a:pPr>
            <a:r>
              <a:rPr lang="es-PE" b="1" dirty="0" err="1"/>
              <a:t>Stakeholders</a:t>
            </a:r>
            <a:r>
              <a:rPr lang="es-PE" b="1" dirty="0"/>
              <a:t> externos: </a:t>
            </a:r>
            <a:r>
              <a:rPr lang="es-PE" dirty="0"/>
              <a:t>engloban la administración pública, defensores de los clientes, ecologistas, medios de comunicación, competidores, en fin, a la sociedad en general.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9169" y="1476290"/>
            <a:ext cx="4418973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Tipos de </a:t>
            </a:r>
            <a:r>
              <a:rPr lang="es-ES" dirty="0" err="1"/>
              <a:t>Stakeholders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pic>
        <p:nvPicPr>
          <p:cNvPr id="3074" name="Picture 2" descr="STAKEHOLDERS VÍNCULOS FUNDAMENTALES - ppt descarg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7399" r="9594" b="12013"/>
          <a:stretch/>
        </p:blipFill>
        <p:spPr bwMode="auto">
          <a:xfrm>
            <a:off x="6639704" y="2084295"/>
            <a:ext cx="5019157" cy="3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19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933" y="901229"/>
            <a:ext cx="6355349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Ejemplos de </a:t>
            </a:r>
            <a:r>
              <a:rPr lang="es-ES" dirty="0" err="1"/>
              <a:t>Stakeholders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11933" y="1499385"/>
            <a:ext cx="10733984" cy="28709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PE" sz="1800" b="1" dirty="0"/>
              <a:t>Inversores: </a:t>
            </a:r>
            <a:r>
              <a:rPr lang="es-PE" sz="1800" dirty="0"/>
              <a:t>Tienen derecho a recibir información precisa y oportuna, como los estados financieros regulares. También pueden tener el derecho de aprobar o rechazar decisiones importantes como fusiones y adquisiciones.</a:t>
            </a:r>
          </a:p>
          <a:p>
            <a:pPr>
              <a:lnSpc>
                <a:spcPct val="150000"/>
              </a:lnSpc>
            </a:pPr>
            <a:r>
              <a:rPr lang="es-PE" sz="1800" b="1" dirty="0"/>
              <a:t>Acreedores</a:t>
            </a:r>
            <a:r>
              <a:rPr lang="es-PE" sz="1800" dirty="0"/>
              <a:t>. Tienen derecho al acceso a información financiera precisa y oportuna.</a:t>
            </a:r>
          </a:p>
          <a:p>
            <a:pPr>
              <a:lnSpc>
                <a:spcPct val="150000"/>
              </a:lnSpc>
            </a:pPr>
            <a:r>
              <a:rPr lang="es-PE" sz="1800" b="1" dirty="0"/>
              <a:t>Comunidades</a:t>
            </a:r>
            <a:r>
              <a:rPr lang="es-PE" sz="1800" dirty="0"/>
              <a:t>. Se ven afectadas por el negocio a través de, por ejemplo, su impacto en la calidad de vida, el medio ambiente y la economía de una ciudad.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02" y="4491120"/>
            <a:ext cx="3540259" cy="217862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273" y="4491120"/>
            <a:ext cx="4357242" cy="21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2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933" y="955093"/>
            <a:ext cx="6355349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Ejemplos de </a:t>
            </a:r>
            <a:r>
              <a:rPr lang="es-ES" dirty="0" err="1"/>
              <a:t>Stakeholders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11933" y="1566620"/>
            <a:ext cx="10747432" cy="27498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PE" sz="1800" b="1" dirty="0"/>
              <a:t>Trabajadores: </a:t>
            </a:r>
            <a:r>
              <a:rPr lang="es-PE" sz="1800" dirty="0"/>
              <a:t>pueden ser informados y consultados sobre temas como la seguridad de los trabajadores, entre otros. Son el activo más valioso de la organización, por su talento y compromiso.</a:t>
            </a:r>
          </a:p>
          <a:p>
            <a:pPr>
              <a:lnSpc>
                <a:spcPct val="150000"/>
              </a:lnSpc>
            </a:pPr>
            <a:r>
              <a:rPr lang="es-PE" sz="1800" b="1" dirty="0"/>
              <a:t>Entidades gubernamentales</a:t>
            </a:r>
            <a:r>
              <a:rPr lang="es-PE" sz="1800" dirty="0"/>
              <a:t> tales como organismos reguladores y autoridades tributarias pueden tener mucho que ver en el futuro del negocio.</a:t>
            </a:r>
          </a:p>
          <a:p>
            <a:pPr>
              <a:lnSpc>
                <a:spcPct val="150000"/>
              </a:lnSpc>
            </a:pPr>
            <a:r>
              <a:rPr lang="es-PE" sz="1800" b="1" dirty="0"/>
              <a:t>Socios</a:t>
            </a:r>
            <a:r>
              <a:rPr lang="es-PE" sz="1800" dirty="0"/>
              <a:t>. Pueden ser </a:t>
            </a:r>
            <a:r>
              <a:rPr lang="es-PE" sz="1800" b="1" dirty="0"/>
              <a:t>proveedores</a:t>
            </a:r>
            <a:r>
              <a:rPr lang="es-PE" sz="1800" dirty="0"/>
              <a:t> y socios de distribución. Forman parte del núcleo central de los grupos de interés de la mayoría de negocios.</a:t>
            </a:r>
          </a:p>
        </p:txBody>
      </p:sp>
      <p:pic>
        <p:nvPicPr>
          <p:cNvPr id="5122" name="Picture 2" descr="trabajadores-en-fabr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89" y="4584899"/>
            <a:ext cx="3133771" cy="208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n qué régimen se dan de alta los socios de empresa? | Emprendedores |  Cinco Dí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187" y="4584549"/>
            <a:ext cx="3327213" cy="20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unat devolverá los impuestos a un aproximado de 250mil personas - Estudio  Tarazona &amp;amp; Asociado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13"/>
          <a:stretch/>
        </p:blipFill>
        <p:spPr bwMode="auto">
          <a:xfrm>
            <a:off x="4598894" y="4584899"/>
            <a:ext cx="2702859" cy="208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119060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4FDBCC2C2A9E4991D3E6D92080BF1D" ma:contentTypeVersion="13" ma:contentTypeDescription="Crear nuevo documento." ma:contentTypeScope="" ma:versionID="5277ad7b935b791a40cde8710d3e961a">
  <xsd:schema xmlns:xsd="http://www.w3.org/2001/XMLSchema" xmlns:xs="http://www.w3.org/2001/XMLSchema" xmlns:p="http://schemas.microsoft.com/office/2006/metadata/properties" xmlns:ns2="2160a2c5-c60e-4388-9d8c-8cfce6077867" xmlns:ns3="35ebf031-a504-45cd-aa0d-0f096058efc2" targetNamespace="http://schemas.microsoft.com/office/2006/metadata/properties" ma:root="true" ma:fieldsID="d2da8f289e1e197f6627d43c1415a75e" ns2:_="" ns3:_="">
    <xsd:import namespace="2160a2c5-c60e-4388-9d8c-8cfce6077867"/>
    <xsd:import namespace="35ebf031-a504-45cd-aa0d-0f096058e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0a2c5-c60e-4388-9d8c-8cfce6077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ebf031-a504-45cd-aa0d-0f096058e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purl.org/dc/dcmitype/"/>
    <ds:schemaRef ds:uri="35ebf031-a504-45cd-aa0d-0f096058efc2"/>
    <ds:schemaRef ds:uri="2160a2c5-c60e-4388-9d8c-8cfce607786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C5CF7D3-3D88-4DA9-8F0E-EEA2945A0F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60a2c5-c60e-4388-9d8c-8cfce6077867"/>
    <ds:schemaRef ds:uri="35ebf031-a504-45cd-aa0d-0f096058ef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4884</TotalTime>
  <Words>1382</Words>
  <Application>Microsoft Office PowerPoint</Application>
  <PresentationFormat>Panorámica</PresentationFormat>
  <Paragraphs>117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Stag Book</vt:lpstr>
      <vt:lpstr>Arial</vt:lpstr>
      <vt:lpstr>Calibri</vt:lpstr>
      <vt:lpstr>Source Sans Pro</vt:lpstr>
      <vt:lpstr>Montserrat</vt:lpstr>
      <vt:lpstr>Idat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u201313328 (Llanos Neira, Roxana Vanessa)</cp:lastModifiedBy>
  <cp:revision>299</cp:revision>
  <dcterms:created xsi:type="dcterms:W3CDTF">2019-08-23T20:21:46Z</dcterms:created>
  <dcterms:modified xsi:type="dcterms:W3CDTF">2021-07-20T19:28:25Z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0x0101004E4FDBCC2C2A9E4991D3E6D92080BF1D</vt:lpwstr>
  </property>
</Properties>
</file>